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8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8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8209A46-D266-430D-9FAC-A986F5FDD39C}">
          <p14:sldIdLst>
            <p14:sldId id="256"/>
            <p14:sldId id="266"/>
            <p14:sldId id="257"/>
            <p14:sldId id="287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8"/>
            <p14:sldId id="269"/>
            <p14:sldId id="267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80407"/>
          </a:xfrm>
        </p:spPr>
        <p:txBody>
          <a:bodyPr/>
          <a:lstStyle/>
          <a:p>
            <a:r>
              <a:rPr lang="it-IT" sz="4000" dirty="0" smtClean="0">
                <a:solidFill>
                  <a:srgbClr val="C00000"/>
                </a:solidFill>
              </a:rPr>
              <a:t>La sospensione del procedimento con messa alla prova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4069723"/>
            <a:ext cx="6815669" cy="90867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Normativa e disciplina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68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Soggetti esclusi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600" dirty="0" smtClean="0"/>
              <a:t>- delinquenti abituali;</a:t>
            </a:r>
          </a:p>
          <a:p>
            <a:r>
              <a:rPr lang="it-IT" sz="3600" dirty="0" smtClean="0"/>
              <a:t>- delinquenti professionali;</a:t>
            </a:r>
          </a:p>
          <a:p>
            <a:r>
              <a:rPr lang="it-IT" sz="3600" dirty="0" smtClean="0"/>
              <a:t>- delinquenti per tendenza;</a:t>
            </a:r>
          </a:p>
          <a:p>
            <a:r>
              <a:rPr lang="it-IT" sz="3600" dirty="0" smtClean="0"/>
              <a:t>Non sono esclusi i recidivi ex art 99 quarto comma </a:t>
            </a:r>
            <a:r>
              <a:rPr lang="it-IT" sz="3600" dirty="0" err="1" smtClean="0"/>
              <a:t>cp</a:t>
            </a:r>
            <a:endParaRPr lang="it-IT" sz="3600" dirty="0" smtClean="0"/>
          </a:p>
          <a:p>
            <a:pPr algn="just"/>
            <a:r>
              <a:rPr lang="it-IT" sz="3600" dirty="0" smtClean="0"/>
              <a:t>E’ necessario che la condizione escludente sia stata precedentemente dichiarata in una sentenza definitiva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70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Effetti </a:t>
            </a:r>
            <a:r>
              <a:rPr lang="it-IT" sz="2800" dirty="0" smtClean="0">
                <a:solidFill>
                  <a:srgbClr val="C00000"/>
                </a:solidFill>
              </a:rPr>
              <a:t>del provvedimento di sospensione del procedimento con messa alla prova</a:t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>art.  168-ter </a:t>
            </a:r>
            <a:r>
              <a:rPr lang="it-IT" sz="2800" dirty="0" err="1" smtClean="0">
                <a:solidFill>
                  <a:srgbClr val="C00000"/>
                </a:solidFill>
              </a:rPr>
              <a:t>cp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3200" dirty="0" smtClean="0"/>
              <a:t>- </a:t>
            </a:r>
            <a:r>
              <a:rPr lang="it-IT" sz="2800" dirty="0" smtClean="0"/>
              <a:t>sospensione della prescrizione del </a:t>
            </a:r>
            <a:r>
              <a:rPr lang="it-IT" sz="2800" dirty="0" smtClean="0"/>
              <a:t>reato ma solo per chi ha chiesto ed è stato ammesso alla prova: non si applica il 161 primo comma </a:t>
            </a:r>
            <a:r>
              <a:rPr lang="it-IT" sz="2800" dirty="0" err="1" smtClean="0"/>
              <a:t>cp</a:t>
            </a:r>
            <a:r>
              <a:rPr lang="it-IT" sz="2800" dirty="0" smtClean="0"/>
              <a:t>;</a:t>
            </a:r>
            <a:endParaRPr lang="it-IT" sz="2800" dirty="0" smtClean="0"/>
          </a:p>
          <a:p>
            <a:r>
              <a:rPr lang="it-IT" sz="2800" dirty="0" smtClean="0"/>
              <a:t>- estinzione del </a:t>
            </a:r>
            <a:r>
              <a:rPr lang="it-IT" sz="2800" dirty="0" smtClean="0"/>
              <a:t>reato, </a:t>
            </a:r>
            <a:r>
              <a:rPr lang="it-IT" sz="2800" dirty="0" smtClean="0"/>
              <a:t>in caso di esito positivo della prova;</a:t>
            </a:r>
          </a:p>
          <a:p>
            <a:r>
              <a:rPr lang="it-IT" sz="2800" dirty="0" smtClean="0"/>
              <a:t>- applicazione delle sanzioni amministrative accessorie</a:t>
            </a:r>
            <a:r>
              <a:rPr lang="it-IT" sz="2800" dirty="0" smtClean="0"/>
              <a:t>;</a:t>
            </a:r>
          </a:p>
          <a:p>
            <a:r>
              <a:rPr lang="it-IT" sz="2800" dirty="0" smtClean="0"/>
              <a:t>- l’ordinanza che dispone la sospensione è iscritta nel casellario giudiziale; non vi è coordinamento con gli art 24 e ss.</a:t>
            </a:r>
          </a:p>
          <a:p>
            <a:pPr algn="just"/>
            <a:r>
              <a:rPr lang="it-IT" sz="2800" dirty="0" smtClean="0"/>
              <a:t>Il paradosso della mancata cancellazione dell’iscrizione per effetto della sentenza che dichiara estinto il reato a fronte della mancata iscrizione della sentenza di prescrizione.</a:t>
            </a:r>
            <a:r>
              <a:rPr lang="it-IT" sz="2800" dirty="0" smtClean="0"/>
              <a:t> 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434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Casi di revoca </a:t>
            </a:r>
            <a:r>
              <a:rPr lang="it-IT" sz="3600" dirty="0" smtClean="0">
                <a:solidFill>
                  <a:srgbClr val="C00000"/>
                </a:solidFill>
              </a:rPr>
              <a:t>della sospensione del procedimento  con </a:t>
            </a:r>
            <a:r>
              <a:rPr lang="it-IT" sz="3600" dirty="0" smtClean="0">
                <a:solidFill>
                  <a:srgbClr val="C00000"/>
                </a:solidFill>
              </a:rPr>
              <a:t>messa alla prova</a:t>
            </a:r>
            <a:r>
              <a:rPr lang="it-IT" sz="3600" dirty="0" smtClean="0">
                <a:solidFill>
                  <a:srgbClr val="C00000"/>
                </a:solidFill>
              </a:rPr>
              <a:t>: 3 casi tassativi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- </a:t>
            </a:r>
            <a:r>
              <a:rPr lang="it-IT" b="1" dirty="0" smtClean="0"/>
              <a:t>grave </a:t>
            </a:r>
            <a:r>
              <a:rPr lang="it-IT" b="1" dirty="0"/>
              <a:t>o reiterata </a:t>
            </a:r>
            <a:r>
              <a:rPr lang="it-IT" dirty="0"/>
              <a:t>trasgressione </a:t>
            </a:r>
            <a:r>
              <a:rPr lang="it-IT" dirty="0" smtClean="0"/>
              <a:t>del </a:t>
            </a:r>
            <a:r>
              <a:rPr lang="it-IT" dirty="0"/>
              <a:t>programma di trattamento o </a:t>
            </a:r>
            <a:r>
              <a:rPr lang="it-IT" dirty="0" smtClean="0"/>
              <a:t>delle prescrizioni </a:t>
            </a:r>
            <a:r>
              <a:rPr lang="it-IT" dirty="0" smtClean="0"/>
              <a:t>imposte ( formula identica nel 141 ter/4 </a:t>
            </a:r>
            <a:r>
              <a:rPr lang="it-IT" dirty="0" err="1" smtClean="0"/>
              <a:t>d.a</a:t>
            </a:r>
            <a:r>
              <a:rPr lang="it-IT" dirty="0" smtClean="0"/>
              <a:t> </a:t>
            </a:r>
            <a:r>
              <a:rPr lang="it-IT" dirty="0" err="1" smtClean="0"/>
              <a:t>cpp</a:t>
            </a:r>
            <a:r>
              <a:rPr lang="it-IT" dirty="0" smtClean="0"/>
              <a:t> per definire casi in cui UEPE è tenuto a proporre la revoca). Apprezzamento discrezionale, maggiore nel primo caso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 smtClean="0"/>
              <a:t>rifiuto ( espresso, di fatto, fraudolento)  </a:t>
            </a:r>
            <a:r>
              <a:rPr lang="it-IT" dirty="0"/>
              <a:t>alla prestazione del lavoro di pubblica </a:t>
            </a:r>
            <a:r>
              <a:rPr lang="it-IT" dirty="0" smtClean="0"/>
              <a:t>utilità ( presupposto indefettibile);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/>
              <a:t>commissione, durante il periodo di prova, di un </a:t>
            </a:r>
            <a:r>
              <a:rPr lang="it-IT" b="1" dirty="0"/>
              <a:t>nuovo</a:t>
            </a:r>
            <a:r>
              <a:rPr lang="it-IT" dirty="0"/>
              <a:t> delitto </a:t>
            </a:r>
            <a:r>
              <a:rPr lang="it-IT" b="1" dirty="0"/>
              <a:t>non colposo </a:t>
            </a:r>
            <a:r>
              <a:rPr lang="it-IT" dirty="0"/>
              <a:t>ovvero di un </a:t>
            </a:r>
            <a:r>
              <a:rPr lang="it-IT" b="1" dirty="0"/>
              <a:t>reato</a:t>
            </a:r>
            <a:r>
              <a:rPr lang="it-IT" dirty="0"/>
              <a:t> della </a:t>
            </a:r>
            <a:r>
              <a:rPr lang="it-IT" b="1" dirty="0"/>
              <a:t>stessa indole </a:t>
            </a:r>
            <a:r>
              <a:rPr lang="it-IT" dirty="0"/>
              <a:t>rispetto a quello per cui si </a:t>
            </a:r>
            <a:r>
              <a:rPr lang="it-IT" dirty="0" smtClean="0"/>
              <a:t>procede ( basta la semplice notizia? Altrimenti sospensione della sospensione per il tempo necessario all’accertamento del nuovo reato); non altri tipi di reati.</a:t>
            </a:r>
          </a:p>
          <a:p>
            <a:r>
              <a:rPr lang="it-IT" dirty="0" smtClean="0"/>
              <a:t>- Effetto revoca: quali margini di discrezionalità? La rigidità del dato normativo che obbliga alla revoca si spiega con esigenze difesa e prevenzione speciale ma anche  con la flessibilità delle disposizioni della fase </a:t>
            </a:r>
            <a:r>
              <a:rPr lang="it-IT" dirty="0" err="1" smtClean="0"/>
              <a:t>esecurtiva</a:t>
            </a:r>
            <a:endParaRPr lang="it-IT" dirty="0" smtClean="0"/>
          </a:p>
          <a:p>
            <a:r>
              <a:rPr lang="it-IT" dirty="0" smtClean="0"/>
              <a:t>Procedura di revoca disciplinata dall’art 464 </a:t>
            </a:r>
            <a:r>
              <a:rPr lang="it-IT" dirty="0" err="1" smtClean="0"/>
              <a:t>quinquies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7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000" dirty="0" smtClean="0">
                <a:solidFill>
                  <a:srgbClr val="C00000"/>
                </a:solidFill>
              </a:rPr>
              <a:t>Norme</a:t>
            </a:r>
            <a:br>
              <a:rPr lang="it-IT" sz="6000" dirty="0" smtClean="0">
                <a:solidFill>
                  <a:srgbClr val="C00000"/>
                </a:solidFill>
              </a:rPr>
            </a:br>
            <a:r>
              <a:rPr lang="it-IT" sz="6000" dirty="0" smtClean="0">
                <a:solidFill>
                  <a:srgbClr val="C00000"/>
                </a:solidFill>
              </a:rPr>
              <a:t>processuali</a:t>
            </a:r>
            <a:endParaRPr lang="it-IT" sz="6000" dirty="0">
              <a:solidFill>
                <a:srgbClr val="C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78853" y="3809837"/>
            <a:ext cx="8158690" cy="2237878"/>
          </a:xfrm>
        </p:spPr>
        <p:txBody>
          <a:bodyPr>
            <a:normAutofit/>
          </a:bodyPr>
          <a:lstStyle/>
          <a:p>
            <a:r>
              <a:rPr lang="it-IT" dirty="0" smtClean="0"/>
              <a:t>( art 464 bis, art 464 ter, art 464 quater, art 464 </a:t>
            </a:r>
            <a:r>
              <a:rPr lang="it-IT" dirty="0" err="1" smtClean="0"/>
              <a:t>quinquies</a:t>
            </a:r>
            <a:r>
              <a:rPr lang="it-IT" dirty="0" smtClean="0"/>
              <a:t>, art 464 </a:t>
            </a:r>
            <a:r>
              <a:rPr lang="it-IT" dirty="0" err="1" smtClean="0"/>
              <a:t>sexies</a:t>
            </a:r>
            <a:r>
              <a:rPr lang="it-IT" dirty="0" smtClean="0"/>
              <a:t>, art 464 </a:t>
            </a:r>
            <a:r>
              <a:rPr lang="it-IT" dirty="0" err="1" smtClean="0"/>
              <a:t>septies</a:t>
            </a:r>
            <a:r>
              <a:rPr lang="it-IT" dirty="0" smtClean="0"/>
              <a:t>, art 464 </a:t>
            </a:r>
            <a:r>
              <a:rPr lang="it-IT" dirty="0" err="1" smtClean="0"/>
              <a:t>octies</a:t>
            </a:r>
            <a:r>
              <a:rPr lang="it-IT" dirty="0" smtClean="0"/>
              <a:t>, art 464 </a:t>
            </a:r>
            <a:r>
              <a:rPr lang="it-IT" dirty="0" err="1" smtClean="0"/>
              <a:t>novies</a:t>
            </a:r>
            <a:r>
              <a:rPr lang="it-IT" dirty="0" smtClean="0"/>
              <a:t>, art 657 bis</a:t>
            </a:r>
            <a:r>
              <a:rPr lang="it-IT" dirty="0" smtClean="0"/>
              <a:t>)</a:t>
            </a:r>
          </a:p>
          <a:p>
            <a:r>
              <a:rPr lang="it-IT" b="1" dirty="0" smtClean="0"/>
              <a:t>I</a:t>
            </a:r>
            <a:r>
              <a:rPr lang="it-IT" dirty="0" smtClean="0"/>
              <a:t> primi otto articoli inseriti in un nuovo </a:t>
            </a:r>
          </a:p>
          <a:p>
            <a:r>
              <a:rPr lang="it-IT" dirty="0" smtClean="0"/>
              <a:t>TITOLO QUINTO BIS DEL LIBRO SETTIMO DEL CPP INTITOLATO AI PROCEDIMENTI SPECIALI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56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Richiesta della sospensione del procedimento con messa alla prova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9108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3200" dirty="0" smtClean="0"/>
              <a:t>La richiesta deve </a:t>
            </a:r>
            <a:r>
              <a:rPr lang="it-IT" sz="3200" dirty="0" smtClean="0"/>
              <a:t>pervenire, oralmente o per iscritto </a:t>
            </a:r>
            <a:r>
              <a:rPr lang="it-IT" sz="3200" dirty="0" smtClean="0"/>
              <a:t>da parte </a:t>
            </a:r>
            <a:r>
              <a:rPr lang="it-IT" sz="3200" dirty="0" smtClean="0"/>
              <a:t>dell’imputato: 464BIS/1;</a:t>
            </a:r>
            <a:endParaRPr lang="it-IT" sz="3200" dirty="0" smtClean="0"/>
          </a:p>
          <a:p>
            <a:pPr algn="just"/>
            <a:r>
              <a:rPr lang="it-IT" sz="3200" dirty="0"/>
              <a:t>l</a:t>
            </a:r>
            <a:r>
              <a:rPr lang="it-IT" sz="3200" dirty="0" smtClean="0"/>
              <a:t>a </a:t>
            </a:r>
            <a:r>
              <a:rPr lang="it-IT" sz="3200" dirty="0" smtClean="0"/>
              <a:t> </a:t>
            </a:r>
            <a:r>
              <a:rPr lang="it-IT" sz="3200" dirty="0" smtClean="0"/>
              <a:t>volontà può esser espressa </a:t>
            </a:r>
            <a:r>
              <a:rPr lang="it-IT" sz="3200" dirty="0"/>
              <a:t>personalmente o per mezzo di </a:t>
            </a:r>
            <a:r>
              <a:rPr lang="it-IT" sz="3200" dirty="0" smtClean="0"/>
              <a:t>un procuratore speciale;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76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Quando formulare la richiesta di sospensione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- </a:t>
            </a:r>
            <a:r>
              <a:rPr lang="it-IT" dirty="0" smtClean="0"/>
              <a:t>nell’udienza preliminare </a:t>
            </a:r>
            <a:r>
              <a:rPr lang="it-IT" dirty="0" smtClean="0"/>
              <a:t>può </a:t>
            </a:r>
            <a:r>
              <a:rPr lang="it-IT" dirty="0"/>
              <a:t>essere </a:t>
            </a:r>
            <a:r>
              <a:rPr lang="it-IT" dirty="0" smtClean="0"/>
              <a:t>proposta, </a:t>
            </a:r>
            <a:r>
              <a:rPr lang="it-IT" dirty="0"/>
              <a:t>fino a che non siano formulate le </a:t>
            </a:r>
            <a:r>
              <a:rPr lang="it-IT" dirty="0" smtClean="0"/>
              <a:t>conclusioni a norma degli art. 421 e 422 ( l’irrilevanza delle aggravanti e l’esistenza di reati che ex 33bis passano </a:t>
            </a:r>
            <a:r>
              <a:rPr lang="it-IT" dirty="0" err="1" smtClean="0"/>
              <a:t>dall’u.p.</a:t>
            </a:r>
            <a:r>
              <a:rPr lang="it-IT" dirty="0" smtClean="0"/>
              <a:t> nonostante sia prevista pena non superiore a 4 anni, spiegano la previsione) ;</a:t>
            </a:r>
            <a:endParaRPr lang="it-IT" dirty="0" smtClean="0"/>
          </a:p>
          <a:p>
            <a:r>
              <a:rPr lang="it-IT" dirty="0" smtClean="0"/>
              <a:t>- nel </a:t>
            </a:r>
            <a:r>
              <a:rPr lang="it-IT" dirty="0"/>
              <a:t>giudizio direttissimo e nel procedimento </a:t>
            </a:r>
            <a:r>
              <a:rPr lang="it-IT" dirty="0"/>
              <a:t> </a:t>
            </a:r>
            <a:r>
              <a:rPr lang="it-IT" dirty="0" smtClean="0"/>
              <a:t>a </a:t>
            </a:r>
            <a:r>
              <a:rPr lang="it-IT" dirty="0" smtClean="0"/>
              <a:t> </a:t>
            </a:r>
            <a:r>
              <a:rPr lang="it-IT" dirty="0"/>
              <a:t>citazione diretta </a:t>
            </a:r>
            <a:r>
              <a:rPr lang="it-IT" dirty="0" smtClean="0"/>
              <a:t> </a:t>
            </a:r>
            <a:r>
              <a:rPr lang="it-IT" dirty="0" smtClean="0"/>
              <a:t>può esser </a:t>
            </a:r>
            <a:r>
              <a:rPr lang="it-IT" dirty="0" smtClean="0"/>
              <a:t>proposta, </a:t>
            </a:r>
            <a:r>
              <a:rPr lang="it-IT" dirty="0" smtClean="0"/>
              <a:t>fino </a:t>
            </a:r>
            <a:r>
              <a:rPr lang="it-IT" dirty="0"/>
              <a:t>alla dichiarazione di apertura del dibattimento di primo </a:t>
            </a:r>
            <a:r>
              <a:rPr lang="it-IT" dirty="0" smtClean="0"/>
              <a:t>grado;</a:t>
            </a:r>
          </a:p>
          <a:p>
            <a:pPr algn="just"/>
            <a:r>
              <a:rPr lang="it-IT" dirty="0" smtClean="0"/>
              <a:t>- </a:t>
            </a:r>
            <a:r>
              <a:rPr lang="it-IT" dirty="0"/>
              <a:t>s</a:t>
            </a:r>
            <a:r>
              <a:rPr lang="it-IT" dirty="0" smtClean="0"/>
              <a:t>e </a:t>
            </a:r>
            <a:r>
              <a:rPr lang="it-IT" dirty="0"/>
              <a:t>è stato notificato il decreto di giudizio immediato, </a:t>
            </a:r>
            <a:r>
              <a:rPr lang="it-IT" dirty="0" smtClean="0"/>
              <a:t>occorre depositare nella </a:t>
            </a:r>
            <a:r>
              <a:rPr lang="it-IT" dirty="0"/>
              <a:t>cancelleria del giudice per le indagini preliminari la richiesta, con la prova della avvenuta notifica al pubblico ministero, entro quindici giorni dalla notificazione del decreto di giudizio </a:t>
            </a:r>
            <a:r>
              <a:rPr lang="it-IT" dirty="0" smtClean="0"/>
              <a:t>immediato: 458/1;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/>
              <a:t>n</a:t>
            </a:r>
            <a:r>
              <a:rPr lang="it-IT" dirty="0" smtClean="0"/>
              <a:t>el </a:t>
            </a:r>
            <a:r>
              <a:rPr lang="it-IT" dirty="0"/>
              <a:t>procedimento per decreto, la richiesta </a:t>
            </a:r>
            <a:r>
              <a:rPr lang="it-IT" dirty="0" smtClean="0"/>
              <a:t>va </a:t>
            </a:r>
            <a:r>
              <a:rPr lang="it-IT" dirty="0"/>
              <a:t>presentata con l'atto di </a:t>
            </a:r>
            <a:r>
              <a:rPr lang="it-IT" dirty="0" smtClean="0"/>
              <a:t>opposizione</a:t>
            </a:r>
            <a:r>
              <a:rPr lang="it-IT" dirty="0" smtClean="0"/>
              <a:t>;</a:t>
            </a:r>
          </a:p>
          <a:p>
            <a:r>
              <a:rPr lang="it-IT" dirty="0" smtClean="0"/>
              <a:t>Manca nei 3 procedimenti </a:t>
            </a:r>
            <a:r>
              <a:rPr lang="it-IT" dirty="0" err="1" smtClean="0"/>
              <a:t>speicali</a:t>
            </a:r>
            <a:r>
              <a:rPr lang="it-IT" dirty="0" smtClean="0"/>
              <a:t> la previsione dell’avviso della possibilità di chiedere la sospensione con messa alla prova, com’è invece per l’abbreviato e il patteggiamento.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42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C00000"/>
                </a:solidFill>
              </a:rPr>
              <a:t>Documenti da allegare all’istanza</a:t>
            </a:r>
            <a:endParaRPr lang="it-IT" sz="48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3600" dirty="0" smtClean="0"/>
              <a:t>Occorre allegare all’istanza un </a:t>
            </a:r>
            <a:r>
              <a:rPr lang="it-IT" sz="3600" dirty="0"/>
              <a:t>programma di trattamento, elaborato d'intesa con l'ufficio di esecuzione penale esterna, ovvero, nel caso in cui non sia stata possibile l'elaborazione, la richiesta di elaborazione del predetto </a:t>
            </a:r>
            <a:r>
              <a:rPr lang="it-IT" sz="3600" dirty="0" smtClean="0"/>
              <a:t>programma</a:t>
            </a:r>
            <a:r>
              <a:rPr lang="it-IT" sz="3600" dirty="0" smtClean="0"/>
              <a:t>.</a:t>
            </a:r>
          </a:p>
          <a:p>
            <a:r>
              <a:rPr lang="it-IT" sz="3600" dirty="0" smtClean="0"/>
              <a:t>La regola sarà la </a:t>
            </a:r>
            <a:r>
              <a:rPr lang="it-IT" sz="3600" dirty="0" err="1" smtClean="0"/>
              <a:t>richesta</a:t>
            </a:r>
            <a:r>
              <a:rPr lang="it-IT" sz="3600" dirty="0" smtClean="0"/>
              <a:t> di termine per investire l’UEPE della richiesta di programma on rinvio dell’udienza. Nel rito direttissimo ma anche negli altri riti speciali non potrebbe essere diverso.</a:t>
            </a:r>
          </a:p>
          <a:p>
            <a:r>
              <a:rPr lang="it-IT" sz="3600" dirty="0" smtClean="0"/>
              <a:t>Esigenza di prevenire manovre dilatorie: la richiesta di  sospensione del processo e di rinvio dell’udienza per acquisire il programma, proveniente  dall’imputato o del suo difensore è causa di sospensione del termine di prescrizione a norma dell’art 159 n.3 </a:t>
            </a:r>
            <a:r>
              <a:rPr lang="it-IT" sz="3600" dirty="0" err="1" smtClean="0"/>
              <a:t>cp</a:t>
            </a:r>
            <a:r>
              <a:rPr lang="it-IT" sz="3600" dirty="0" smtClean="0"/>
              <a:t>.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9284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Programma di trattamento: contenuto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485623"/>
            <a:ext cx="9601196" cy="3734873"/>
          </a:xfrm>
        </p:spPr>
        <p:txBody>
          <a:bodyPr>
            <a:normAutofit fontScale="92500" lnSpcReduction="20000"/>
          </a:bodyPr>
          <a:lstStyle/>
          <a:p>
            <a:r>
              <a:rPr lang="it-IT" sz="3200" dirty="0" smtClean="0"/>
              <a:t>Il </a:t>
            </a:r>
            <a:r>
              <a:rPr lang="it-IT" sz="3200" dirty="0" smtClean="0"/>
              <a:t>programma deve  prevedere (  modello delle 3 erre): riparazione, risocializzazione, retribuzione</a:t>
            </a:r>
            <a:endParaRPr lang="it-IT" sz="3200" dirty="0" smtClean="0"/>
          </a:p>
          <a:p>
            <a:pPr algn="just"/>
            <a:r>
              <a:rPr lang="it-IT" dirty="0" smtClean="0"/>
              <a:t>- </a:t>
            </a:r>
            <a:r>
              <a:rPr lang="it-IT" dirty="0"/>
              <a:t>le modalità di coinvolgimento dell'imputato, nonché del suo nucleo familiare e del suo ambiente di vita nel processo di reinserimento sociale, </a:t>
            </a:r>
            <a:r>
              <a:rPr lang="it-IT" b="1" dirty="0"/>
              <a:t>ove ciò risulti necessario e possibile</a:t>
            </a:r>
            <a:r>
              <a:rPr lang="it-IT" b="1" dirty="0" smtClean="0"/>
              <a:t>;</a:t>
            </a:r>
          </a:p>
          <a:p>
            <a:r>
              <a:rPr lang="it-IT" dirty="0" smtClean="0"/>
              <a:t>- </a:t>
            </a:r>
            <a:r>
              <a:rPr lang="it-IT" dirty="0"/>
              <a:t>le prescrizioni comportamentali e gli altri impegni specifici che l'imputato assume anche al fine di elidere o di attenuare le conseguenze del reato, considerando a tal fine il risarcimento del danno, le condotte riparatorie e le restituzioni, nonché le prescrizioni attinenti al lavoro di pubblica utilità ovvero all'attività di volontariato di rilievo sociale</a:t>
            </a:r>
            <a:r>
              <a:rPr lang="it-IT" dirty="0" smtClean="0"/>
              <a:t>;</a:t>
            </a:r>
          </a:p>
          <a:p>
            <a:r>
              <a:rPr lang="it-IT" dirty="0" smtClean="0"/>
              <a:t>- </a:t>
            </a:r>
            <a:r>
              <a:rPr lang="it-IT" dirty="0"/>
              <a:t>le condotte volte a promuovere, ove possibile, la mediazione con la persona </a:t>
            </a:r>
            <a:r>
              <a:rPr lang="it-IT" dirty="0" smtClean="0"/>
              <a:t>offesa;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5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Facoltà del giudice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2485623"/>
            <a:ext cx="9601196" cy="3725095"/>
          </a:xfrm>
        </p:spPr>
        <p:txBody>
          <a:bodyPr>
            <a:normAutofit/>
          </a:bodyPr>
          <a:lstStyle/>
          <a:p>
            <a:r>
              <a:rPr lang="it-IT" dirty="0"/>
              <a:t>Al fine di decidere sulla concessione, nonché ai fini della determinazione degli obblighi e delle prescrizioni cui eventualmente subordinarla, il giudice può acquisire, tramite la polizia giudiziaria, i servizi sociali o altri enti pubblici, tutte le ulteriori informazioni ritenute necessarie in relazione alle condizioni di vita personale, familiare, sociale ed economica dell'imputato. Tali informazioni devono essere portate tempestivamente a conoscenza del pubblico ministero e del difensore </a:t>
            </a:r>
            <a:r>
              <a:rPr lang="it-IT" dirty="0" smtClean="0"/>
              <a:t>dell'imputato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Dialogo del Giudice con i tecnici dell’UEPE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5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1081" y="918759"/>
            <a:ext cx="9601196" cy="1525678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Richiesta di sospensione </a:t>
            </a:r>
            <a:r>
              <a:rPr lang="it-IT" sz="3600" dirty="0" smtClean="0">
                <a:solidFill>
                  <a:srgbClr val="C00000"/>
                </a:solidFill>
              </a:rPr>
              <a:t>del procedimento con messa alla prova nel </a:t>
            </a:r>
            <a:r>
              <a:rPr lang="it-IT" sz="3600" dirty="0">
                <a:solidFill>
                  <a:srgbClr val="C00000"/>
                </a:solidFill>
              </a:rPr>
              <a:t>corso delle indagini </a:t>
            </a:r>
            <a:r>
              <a:rPr lang="it-IT" sz="3600" dirty="0" smtClean="0">
                <a:solidFill>
                  <a:srgbClr val="C00000"/>
                </a:solidFill>
              </a:rPr>
              <a:t>preliminari: analogie e difformità dal modello dell’art 447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- </a:t>
            </a:r>
            <a:r>
              <a:rPr lang="it-IT" dirty="0"/>
              <a:t>il giudice, se è presentata una </a:t>
            </a:r>
            <a:r>
              <a:rPr lang="it-IT" dirty="0" smtClean="0"/>
              <a:t>richiesta nella fase delle indagini preliminari, </a:t>
            </a:r>
            <a:r>
              <a:rPr lang="it-IT" dirty="0" smtClean="0"/>
              <a:t>trasmette </a:t>
            </a:r>
            <a:r>
              <a:rPr lang="it-IT" dirty="0"/>
              <a:t>gli atti al pubblico ministero affinché esprima il consenso o il dissenso nel termine di cinque </a:t>
            </a:r>
            <a:r>
              <a:rPr lang="it-IT" dirty="0" smtClean="0"/>
              <a:t>giorni;</a:t>
            </a:r>
          </a:p>
          <a:p>
            <a:r>
              <a:rPr lang="it-IT" dirty="0" smtClean="0"/>
              <a:t>- il consenso </a:t>
            </a:r>
            <a:r>
              <a:rPr lang="it-IT" dirty="0"/>
              <a:t>del pubblico ministero deve risultare da atto scritto e sinteticamente motivato, </a:t>
            </a:r>
            <a:r>
              <a:rPr lang="it-IT" b="1" dirty="0"/>
              <a:t>unitamente alla formulazione </a:t>
            </a:r>
            <a:r>
              <a:rPr lang="it-IT" b="1" dirty="0" smtClean="0"/>
              <a:t>dell'imputazione</a:t>
            </a:r>
            <a:r>
              <a:rPr lang="it-IT" dirty="0" smtClean="0"/>
              <a:t>;</a:t>
            </a:r>
          </a:p>
          <a:p>
            <a:r>
              <a:rPr lang="it-IT" dirty="0" smtClean="0"/>
              <a:t>-il </a:t>
            </a:r>
            <a:r>
              <a:rPr lang="it-IT" dirty="0"/>
              <a:t>pubblico ministero, in caso di dissenso, deve enunciarne le </a:t>
            </a:r>
            <a:r>
              <a:rPr lang="it-IT" dirty="0" smtClean="0"/>
              <a:t>ragioni</a:t>
            </a:r>
            <a:r>
              <a:rPr lang="it-IT" dirty="0" smtClean="0"/>
              <a:t>;</a:t>
            </a:r>
          </a:p>
          <a:p>
            <a:r>
              <a:rPr lang="it-IT" dirty="0" smtClean="0"/>
              <a:t>Il dissenso del p.m. è ostativo solo in questa fase. Soluzione che si giustifica per la fluidità delle indagini in corso che non consentono un giudizio definitivo.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caso di </a:t>
            </a:r>
            <a:r>
              <a:rPr lang="it-IT" dirty="0" smtClean="0"/>
              <a:t>rigetto da parte del giudice ( il GIP) , </a:t>
            </a:r>
            <a:r>
              <a:rPr lang="it-IT" dirty="0"/>
              <a:t>l'imputato può rinnovare la richiesta prima dell'apertura del dibattimento di primo </a:t>
            </a:r>
            <a:r>
              <a:rPr lang="it-IT" dirty="0" smtClean="0"/>
              <a:t>grado;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30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000" dirty="0" smtClean="0">
                <a:solidFill>
                  <a:srgbClr val="C00000"/>
                </a:solidFill>
              </a:rPr>
              <a:t>Norme </a:t>
            </a:r>
            <a:br>
              <a:rPr lang="it-IT" sz="6000" dirty="0" smtClean="0">
                <a:solidFill>
                  <a:srgbClr val="C00000"/>
                </a:solidFill>
              </a:rPr>
            </a:br>
            <a:r>
              <a:rPr lang="it-IT" sz="6000" dirty="0" smtClean="0">
                <a:solidFill>
                  <a:srgbClr val="C00000"/>
                </a:solidFill>
              </a:rPr>
              <a:t>sostanziali</a:t>
            </a:r>
            <a:endParaRPr lang="it-IT" sz="6000" dirty="0">
              <a:solidFill>
                <a:srgbClr val="C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 art 168 bis , art 168 ter , art 168 quater del codice penale)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Provvedimenti del </a:t>
            </a:r>
            <a:r>
              <a:rPr lang="it-IT" dirty="0" smtClean="0">
                <a:solidFill>
                  <a:srgbClr val="C00000"/>
                </a:solidFill>
              </a:rPr>
              <a:t>giudice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nell’udienza prevista dall’art 464-quater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3200" dirty="0" smtClean="0"/>
              <a:t>- valuta un eventuale proscioglimento ex 129 </a:t>
            </a:r>
            <a:r>
              <a:rPr lang="it-IT" sz="3200" dirty="0" err="1" smtClean="0"/>
              <a:t>c.p.p</a:t>
            </a:r>
            <a:r>
              <a:rPr lang="it-IT" sz="3200" dirty="0" smtClean="0"/>
              <a:t>: elemento decisivo per la legittimità costituzionale di un istituto che impone obblighi personali senza un processo e una condanna</a:t>
            </a:r>
            <a:endParaRPr lang="it-IT" sz="3200" dirty="0" smtClean="0"/>
          </a:p>
          <a:p>
            <a:r>
              <a:rPr lang="it-IT" sz="3200" dirty="0" smtClean="0"/>
              <a:t>- sente le parti e la persona offesa;</a:t>
            </a:r>
          </a:p>
          <a:p>
            <a:r>
              <a:rPr lang="it-IT" sz="3200" dirty="0" smtClean="0"/>
              <a:t>- delibera con ordinanza;</a:t>
            </a:r>
          </a:p>
          <a:p>
            <a:r>
              <a:rPr lang="it-IT" sz="3200" dirty="0" smtClean="0"/>
              <a:t>- può disporre la comparizione </a:t>
            </a:r>
            <a:r>
              <a:rPr lang="it-IT" sz="3200" dirty="0" smtClean="0"/>
              <a:t>dell’imputato per verificarne l’effettiva disponibilità alla prova e la genuinità della volontà;</a:t>
            </a:r>
          </a:p>
          <a:p>
            <a:r>
              <a:rPr lang="it-IT" sz="3200" dirty="0" smtClean="0"/>
              <a:t>Si tratta di un’udienza ad hoc alla quale debbono obbligatoriamente partecipare tutti gli indicati soggetti: contraddittorio rafforzato e non debole come nel modello dell’art 447 </a:t>
            </a:r>
            <a:r>
              <a:rPr lang="it-IT" sz="3200" dirty="0" err="1" smtClean="0"/>
              <a:t>cpp</a:t>
            </a:r>
            <a:r>
              <a:rPr lang="it-IT" sz="3200" dirty="0" smtClean="0"/>
              <a:t>;</a:t>
            </a:r>
          </a:p>
          <a:p>
            <a:r>
              <a:rPr lang="it-IT" sz="3200" dirty="0" smtClean="0"/>
              <a:t>Il ruolo determinante della persona offesa e di eventuali mediatori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103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Criteri per </a:t>
            </a:r>
            <a:r>
              <a:rPr lang="it-IT" dirty="0" smtClean="0">
                <a:solidFill>
                  <a:srgbClr val="C00000"/>
                </a:solidFill>
              </a:rPr>
              <a:t>l’ammissione: 464-quater/3-4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 smtClean="0"/>
              <a:t>- parametri oggettivi e soggettivi ex 133 c.p.;</a:t>
            </a:r>
          </a:p>
          <a:p>
            <a:r>
              <a:rPr lang="it-IT" sz="2800" dirty="0" smtClean="0"/>
              <a:t>- idoneità del programma;</a:t>
            </a:r>
          </a:p>
          <a:p>
            <a:r>
              <a:rPr lang="it-IT" sz="2800" dirty="0" smtClean="0"/>
              <a:t>- prognosi di astensione dalla commissione di altri reati</a:t>
            </a:r>
            <a:r>
              <a:rPr lang="it-IT" sz="2800" dirty="0" smtClean="0"/>
              <a:t>;</a:t>
            </a:r>
          </a:p>
          <a:p>
            <a:r>
              <a:rPr lang="it-IT" sz="2800" dirty="0" smtClean="0"/>
              <a:t>- rilevanza per tale prognosi del domicilio indicato nel programma in relazione alle esigenze di tutela della persona offesa. </a:t>
            </a:r>
            <a:endParaRPr lang="it-IT" sz="2800" dirty="0" smtClean="0"/>
          </a:p>
          <a:p>
            <a:r>
              <a:rPr lang="it-IT" sz="2800" dirty="0" smtClean="0"/>
              <a:t>- eventuale integrazione o modificazione, da parte del giudice, del </a:t>
            </a:r>
            <a:r>
              <a:rPr lang="it-IT" sz="2800" dirty="0"/>
              <a:t>programma di trattamento, con il consenso </a:t>
            </a:r>
            <a:r>
              <a:rPr lang="it-IT" sz="2800" dirty="0" smtClean="0"/>
              <a:t>dell'imputato;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822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656824"/>
            <a:ext cx="9601196" cy="162917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Limite temporale massimo di sospensione decorrente dalla </a:t>
            </a:r>
            <a:r>
              <a:rPr lang="it-IT" dirty="0">
                <a:solidFill>
                  <a:srgbClr val="C00000"/>
                </a:solidFill>
              </a:rPr>
              <a:t>sottoscrizione del verbale di messa alla </a:t>
            </a:r>
            <a:r>
              <a:rPr lang="it-IT" dirty="0" smtClean="0">
                <a:solidFill>
                  <a:srgbClr val="C00000"/>
                </a:solidFill>
              </a:rPr>
              <a:t>prova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dirty="0" smtClean="0"/>
              <a:t>-due </a:t>
            </a:r>
            <a:r>
              <a:rPr lang="it-IT" sz="3200" dirty="0"/>
              <a:t>anni quando si procede per reati per i quali è prevista una pena detentiva, sola, congiunta o alternativa alla pena pecuniaria</a:t>
            </a:r>
            <a:r>
              <a:rPr lang="it-IT" sz="3200" dirty="0" smtClean="0"/>
              <a:t>;</a:t>
            </a:r>
          </a:p>
          <a:p>
            <a:r>
              <a:rPr lang="it-IT" sz="3200" dirty="0"/>
              <a:t> </a:t>
            </a:r>
            <a:r>
              <a:rPr lang="it-IT" sz="3200" dirty="0" smtClean="0"/>
              <a:t>-</a:t>
            </a:r>
            <a:r>
              <a:rPr lang="it-IT" sz="3200" dirty="0"/>
              <a:t>un anno quando si procede per reati per i quali è prevista la sola pena </a:t>
            </a:r>
            <a:r>
              <a:rPr lang="it-IT" sz="3200" dirty="0" smtClean="0"/>
              <a:t>pecuniaria</a:t>
            </a:r>
            <a:r>
              <a:rPr lang="it-IT" sz="3200" dirty="0" smtClean="0"/>
              <a:t>;</a:t>
            </a:r>
          </a:p>
          <a:p>
            <a:r>
              <a:rPr lang="it-IT" sz="3200" dirty="0"/>
              <a:t>v</a:t>
            </a:r>
            <a:r>
              <a:rPr lang="it-IT" sz="3200" dirty="0" smtClean="0"/>
              <a:t>alutazione discrezionale sulla durata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169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Impugnazioni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ontro </a:t>
            </a:r>
            <a:r>
              <a:rPr lang="it-IT" dirty="0"/>
              <a:t>l'ordinanza che decide sull'istanza di messa alla prova possono ricorrere per cassazione l'imputato e il pubblico ministero, anche su istanza della persona </a:t>
            </a:r>
            <a:r>
              <a:rPr lang="it-IT" dirty="0" smtClean="0"/>
              <a:t>offesa;</a:t>
            </a:r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persona offesa può impugnare autonomamente per omesso avviso dell'udienza o perché, pur essendo comparsa, non è stata </a:t>
            </a:r>
            <a:r>
              <a:rPr lang="it-IT" dirty="0" smtClean="0"/>
              <a:t>sentita; </a:t>
            </a:r>
          </a:p>
          <a:p>
            <a:r>
              <a:rPr lang="it-IT" dirty="0"/>
              <a:t>l</a:t>
            </a:r>
            <a:r>
              <a:rPr lang="it-IT" dirty="0" smtClean="0"/>
              <a:t>'impugnazione </a:t>
            </a:r>
            <a:r>
              <a:rPr lang="it-IT" dirty="0"/>
              <a:t>non sospende il </a:t>
            </a:r>
            <a:r>
              <a:rPr lang="it-IT" dirty="0" smtClean="0"/>
              <a:t>procedimento: effetti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6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Non applicabilità dell’articolo </a:t>
            </a:r>
            <a:r>
              <a:rPr lang="it-IT" dirty="0">
                <a:solidFill>
                  <a:srgbClr val="C00000"/>
                </a:solidFill>
              </a:rPr>
              <a:t>75, comma 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In </a:t>
            </a:r>
            <a:r>
              <a:rPr lang="it-IT" sz="4800" dirty="0"/>
              <a:t>caso di sospensione con messa alla </a:t>
            </a:r>
            <a:r>
              <a:rPr lang="it-IT" sz="4800" dirty="0" smtClean="0"/>
              <a:t>prova il processo civile NON è sospeso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6553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Riproposizione dell’istanza respinta durante l’indagine preliminare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949262"/>
            <a:ext cx="9601196" cy="2926606"/>
          </a:xfrm>
        </p:spPr>
        <p:txBody>
          <a:bodyPr>
            <a:normAutofit/>
          </a:bodyPr>
          <a:lstStyle/>
          <a:p>
            <a:r>
              <a:rPr lang="it-IT" sz="4000" dirty="0"/>
              <a:t>In caso di reiezione </a:t>
            </a:r>
            <a:r>
              <a:rPr lang="it-IT" sz="4000" dirty="0" smtClean="0"/>
              <a:t>dell'istanza, </a:t>
            </a:r>
            <a:r>
              <a:rPr lang="it-IT" sz="4000" dirty="0"/>
              <a:t>questa può essere riproposta nel giudizio, prima della dichiarazione di apertura del dibattimento.</a:t>
            </a:r>
          </a:p>
        </p:txBody>
      </p:sp>
    </p:spTree>
    <p:extLst>
      <p:ext uri="{BB962C8B-B14F-4D97-AF65-F5344CB8AC3E}">
        <p14:creationId xmlns:p14="http://schemas.microsoft.com/office/powerpoint/2010/main" val="35838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Esecuzione </a:t>
            </a:r>
            <a:r>
              <a:rPr lang="it-IT" sz="2800" dirty="0" smtClean="0">
                <a:solidFill>
                  <a:srgbClr val="C00000"/>
                </a:solidFill>
              </a:rPr>
              <a:t>dell’ordinanza</a:t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>i contenuti dell’ordinanza sono di competenza del giudice</a:t>
            </a:r>
            <a:br>
              <a:rPr lang="it-IT" sz="2800" dirty="0" smtClean="0">
                <a:solidFill>
                  <a:srgbClr val="C00000"/>
                </a:solidFill>
              </a:rPr>
            </a:b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446985"/>
            <a:ext cx="9601196" cy="3786389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- nell’ordinanza il </a:t>
            </a:r>
            <a:r>
              <a:rPr lang="it-IT" dirty="0"/>
              <a:t>giudice stabilisce il termine entro il quale le prescrizioni e gli obblighi relativi alle condotte riparatorie o risarcitorie imposti devono essere </a:t>
            </a:r>
            <a:r>
              <a:rPr lang="it-IT" dirty="0" smtClean="0"/>
              <a:t>adempiuti;</a:t>
            </a:r>
          </a:p>
          <a:p>
            <a:r>
              <a:rPr lang="it-IT" dirty="0" smtClean="0"/>
              <a:t>- tale termine </a:t>
            </a:r>
            <a:r>
              <a:rPr lang="it-IT" dirty="0"/>
              <a:t>può essere prorogato, su istanza dell'imputato, non più di una volta e solo per gravi </a:t>
            </a:r>
            <a:r>
              <a:rPr lang="it-IT" dirty="0" smtClean="0"/>
              <a:t>motivi</a:t>
            </a:r>
            <a:r>
              <a:rPr lang="it-IT" dirty="0" smtClean="0"/>
              <a:t>; l’imputato deve dare conto della gravità dei motivi e fornire la prova; la colpa non giustifica;  il ritardo nel pagamento di una singola rata non costituisce grave inadempienza.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giudice </a:t>
            </a:r>
            <a:r>
              <a:rPr lang="it-IT" dirty="0" smtClean="0"/>
              <a:t>può, </a:t>
            </a:r>
            <a:r>
              <a:rPr lang="it-IT" dirty="0"/>
              <a:t>con il consenso della persona offesa, autorizzare il pagamento rateale delle somme eventualmente dovute a titolo di risarcimento del </a:t>
            </a:r>
            <a:r>
              <a:rPr lang="it-IT" dirty="0" smtClean="0"/>
              <a:t>danno;</a:t>
            </a:r>
          </a:p>
          <a:p>
            <a:r>
              <a:rPr lang="it-IT" dirty="0" smtClean="0"/>
              <a:t>- </a:t>
            </a:r>
            <a:r>
              <a:rPr lang="it-IT" dirty="0"/>
              <a:t>l</a:t>
            </a:r>
            <a:r>
              <a:rPr lang="it-IT" dirty="0" smtClean="0"/>
              <a:t>'ordinanza </a:t>
            </a:r>
            <a:r>
              <a:rPr lang="it-IT" dirty="0"/>
              <a:t>è immediatamente trasmessa all'ufficio di esecuzione penale esterna che deve prendere in carico </a:t>
            </a:r>
            <a:r>
              <a:rPr lang="it-IT" dirty="0" smtClean="0"/>
              <a:t>l'imputato</a:t>
            </a:r>
            <a:r>
              <a:rPr lang="it-IT" dirty="0" smtClean="0"/>
              <a:t>;</a:t>
            </a:r>
          </a:p>
          <a:p>
            <a:r>
              <a:rPr lang="it-IT" dirty="0" smtClean="0"/>
              <a:t>L’ordinanza deve contenere prescrizioni specifiche per l’UEPE con riguarda all’informazione sull’andamento del programma.</a:t>
            </a:r>
            <a:endParaRPr lang="it-IT" dirty="0" smtClean="0"/>
          </a:p>
          <a:p>
            <a:r>
              <a:rPr lang="it-IT" dirty="0" smtClean="0"/>
              <a:t>- il giudice, durante l’esecuzione, </a:t>
            </a:r>
            <a:r>
              <a:rPr lang="it-IT" dirty="0"/>
              <a:t>sentiti l'imputato e il pubblico ministero, può modificare con ordinanza le prescrizioni originarie, ferma restando la congruità delle nuove prescrizioni rispetto alle finalità della messa alla </a:t>
            </a:r>
            <a:r>
              <a:rPr lang="it-IT" dirty="0" smtClean="0"/>
              <a:t>prova;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1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1399" y="631065"/>
            <a:ext cx="9601196" cy="190390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Acquisizione di prove durante la sospensione del procedimento con messa alla </a:t>
            </a:r>
            <a:r>
              <a:rPr lang="it-IT" sz="3200" dirty="0" smtClean="0">
                <a:solidFill>
                  <a:srgbClr val="C00000"/>
                </a:solidFill>
              </a:rPr>
              <a:t>prova: 464 </a:t>
            </a:r>
            <a:r>
              <a:rPr lang="it-IT" sz="3200" dirty="0" err="1" smtClean="0">
                <a:solidFill>
                  <a:srgbClr val="C00000"/>
                </a:solidFill>
              </a:rPr>
              <a:t>sexies</a:t>
            </a:r>
            <a:r>
              <a:rPr lang="it-IT" sz="3200" b="1" dirty="0"/>
              <a:t/>
            </a:r>
            <a:br>
              <a:rPr lang="it-IT" sz="3200" b="1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 </a:t>
            </a:r>
            <a:r>
              <a:rPr lang="it-IT" sz="3600" dirty="0" smtClean="0"/>
              <a:t>Il </a:t>
            </a:r>
            <a:r>
              <a:rPr lang="it-IT" sz="3600" dirty="0"/>
              <a:t>giudice</a:t>
            </a:r>
            <a:r>
              <a:rPr lang="it-IT" sz="3600" dirty="0" smtClean="0"/>
              <a:t>, durante la sospensione,</a:t>
            </a:r>
            <a:r>
              <a:rPr lang="it-IT" sz="3600" dirty="0"/>
              <a:t> </a:t>
            </a:r>
            <a:r>
              <a:rPr lang="it-IT" sz="3600" dirty="0" smtClean="0"/>
              <a:t>acquisisce, </a:t>
            </a:r>
            <a:r>
              <a:rPr lang="it-IT" sz="3600" dirty="0"/>
              <a:t>a richiesta di parte,</a:t>
            </a:r>
            <a:r>
              <a:rPr lang="it-IT" sz="3600" dirty="0" smtClean="0"/>
              <a:t> </a:t>
            </a:r>
            <a:r>
              <a:rPr lang="it-IT" sz="3600" dirty="0"/>
              <a:t>con le modalità stabilite per il </a:t>
            </a:r>
            <a:r>
              <a:rPr lang="it-IT" sz="3600" dirty="0" smtClean="0"/>
              <a:t>dibattimento, le </a:t>
            </a:r>
            <a:r>
              <a:rPr lang="it-IT" sz="3600" dirty="0"/>
              <a:t>prove non rinviabili e quelle che possono condurre al proscioglimento </a:t>
            </a:r>
            <a:r>
              <a:rPr lang="it-IT" sz="3600" dirty="0" smtClean="0"/>
              <a:t>dell'imputato: 467/2 </a:t>
            </a:r>
            <a:r>
              <a:rPr lang="it-IT" sz="3600" dirty="0" err="1" smtClean="0"/>
              <a:t>cpp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6321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734096"/>
            <a:ext cx="9601196" cy="2163650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rgbClr val="C00000"/>
                </a:solidFill>
              </a:rPr>
              <a:t>Esito della messa alla prova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837905"/>
          </a:xfrm>
        </p:spPr>
        <p:txBody>
          <a:bodyPr>
            <a:normAutofit fontScale="92500"/>
          </a:bodyPr>
          <a:lstStyle/>
          <a:p>
            <a:r>
              <a:rPr lang="it-IT" dirty="0"/>
              <a:t>T</a:t>
            </a:r>
            <a:r>
              <a:rPr lang="it-IT" dirty="0" smtClean="0"/>
              <a:t>erminato il </a:t>
            </a:r>
            <a:r>
              <a:rPr lang="it-IT" dirty="0"/>
              <a:t>periodo di </a:t>
            </a:r>
            <a:r>
              <a:rPr lang="it-IT" dirty="0" smtClean="0"/>
              <a:t>sospensione il giudice: </a:t>
            </a:r>
          </a:p>
          <a:p>
            <a:r>
              <a:rPr lang="it-IT" dirty="0" smtClean="0"/>
              <a:t>-</a:t>
            </a:r>
            <a:r>
              <a:rPr lang="it-IT" dirty="0"/>
              <a:t> acquisisce la relazione conclusiva dell'ufficio di esecuzione penale esterna che ha preso in carico </a:t>
            </a:r>
            <a:r>
              <a:rPr lang="it-IT" dirty="0" smtClean="0"/>
              <a:t>l'imputato;</a:t>
            </a:r>
          </a:p>
          <a:p>
            <a:r>
              <a:rPr lang="it-IT" dirty="0" smtClean="0"/>
              <a:t>-</a:t>
            </a:r>
            <a:r>
              <a:rPr lang="it-IT" dirty="0"/>
              <a:t> fissa l'udienza per la valutazione dandone avviso alle parti e alla persona </a:t>
            </a:r>
            <a:r>
              <a:rPr lang="it-IT" dirty="0" smtClean="0"/>
              <a:t>offesa;</a:t>
            </a:r>
          </a:p>
          <a:p>
            <a:r>
              <a:rPr lang="it-IT" dirty="0" smtClean="0"/>
              <a:t>-dichiara, </a:t>
            </a:r>
            <a:r>
              <a:rPr lang="it-IT" dirty="0"/>
              <a:t>con </a:t>
            </a:r>
            <a:r>
              <a:rPr lang="it-IT" dirty="0" smtClean="0"/>
              <a:t>sentenza, </a:t>
            </a:r>
            <a:r>
              <a:rPr lang="it-IT" dirty="0"/>
              <a:t>estinto il reato se, tenuto conto del comportamento dell'imputato e del rispetto delle prescrizioni stabilite, ritiene che la prova abbia avuto esito </a:t>
            </a:r>
            <a:r>
              <a:rPr lang="it-IT" dirty="0" smtClean="0"/>
              <a:t>positivo;</a:t>
            </a:r>
          </a:p>
          <a:p>
            <a:r>
              <a:rPr lang="it-IT" dirty="0" smtClean="0"/>
              <a:t>-</a:t>
            </a:r>
            <a:r>
              <a:rPr lang="it-IT" dirty="0"/>
              <a:t> i</a:t>
            </a:r>
            <a:r>
              <a:rPr lang="it-IT" dirty="0" smtClean="0"/>
              <a:t>n </a:t>
            </a:r>
            <a:r>
              <a:rPr lang="it-IT" dirty="0"/>
              <a:t>caso di esito negativo della prova, il giudice dispone con ordinanza che il processo riprenda il suo </a:t>
            </a:r>
            <a:r>
              <a:rPr lang="it-IT" dirty="0" smtClean="0"/>
              <a:t>corso;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Revoca </a:t>
            </a:r>
            <a:r>
              <a:rPr lang="it-IT" dirty="0" smtClean="0">
                <a:solidFill>
                  <a:srgbClr val="C00000"/>
                </a:solidFill>
              </a:rPr>
              <a:t>dell’ordinanza: 464-octies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- il giudice </a:t>
            </a:r>
            <a:r>
              <a:rPr lang="it-IT" dirty="0" smtClean="0"/>
              <a:t>può disporre la revoca </a:t>
            </a:r>
            <a:r>
              <a:rPr lang="it-IT" dirty="0" err="1" smtClean="0"/>
              <a:t>motu</a:t>
            </a:r>
            <a:r>
              <a:rPr lang="it-IT" dirty="0" smtClean="0"/>
              <a:t> proprio e non solo su proposta dell’UEPE, fissando l’udienza camerale  </a:t>
            </a:r>
            <a:r>
              <a:rPr lang="it-IT" dirty="0" smtClean="0"/>
              <a:t>per </a:t>
            </a:r>
            <a:r>
              <a:rPr lang="it-IT" dirty="0"/>
              <a:t>la valutazione dei presupposti della revoca, dandone avviso alle parti e alla persona offesa almeno dieci giorni </a:t>
            </a:r>
            <a:r>
              <a:rPr lang="it-IT" dirty="0" smtClean="0"/>
              <a:t>prima</a:t>
            </a:r>
            <a:r>
              <a:rPr lang="it-IT" dirty="0" smtClean="0"/>
              <a:t>; la decisione va presa in contraddittorio delle parti che ritengano di comparire: art 127</a:t>
            </a:r>
            <a:endParaRPr lang="it-IT" dirty="0" smtClean="0"/>
          </a:p>
          <a:p>
            <a:r>
              <a:rPr lang="it-IT" dirty="0"/>
              <a:t>-</a:t>
            </a:r>
            <a:r>
              <a:rPr lang="it-IT" dirty="0" smtClean="0"/>
              <a:t> la revoca è </a:t>
            </a:r>
            <a:r>
              <a:rPr lang="it-IT" dirty="0"/>
              <a:t>disposta anche d'ufficio dal giudice con </a:t>
            </a:r>
            <a:r>
              <a:rPr lang="it-IT" dirty="0" smtClean="0"/>
              <a:t>ordinanza;</a:t>
            </a:r>
          </a:p>
          <a:p>
            <a:r>
              <a:rPr lang="it-IT" dirty="0" smtClean="0"/>
              <a:t>- </a:t>
            </a:r>
            <a:r>
              <a:rPr lang="it-IT" dirty="0"/>
              <a:t>l</a:t>
            </a:r>
            <a:r>
              <a:rPr lang="it-IT" dirty="0" smtClean="0"/>
              <a:t>'ordinanza </a:t>
            </a:r>
            <a:r>
              <a:rPr lang="it-IT" dirty="0"/>
              <a:t>di revoca è ricorribile per cassazione per violazione di </a:t>
            </a:r>
            <a:r>
              <a:rPr lang="it-IT" dirty="0" smtClean="0"/>
              <a:t>legge;</a:t>
            </a:r>
          </a:p>
          <a:p>
            <a:r>
              <a:rPr lang="it-IT" dirty="0" smtClean="0"/>
              <a:t>- </a:t>
            </a:r>
            <a:r>
              <a:rPr lang="it-IT" dirty="0"/>
              <a:t>q</a:t>
            </a:r>
            <a:r>
              <a:rPr lang="it-IT" dirty="0" smtClean="0"/>
              <a:t>uando </a:t>
            </a:r>
            <a:r>
              <a:rPr lang="it-IT" dirty="0"/>
              <a:t>l'ordinanza di revoca è divenuta definitiva, il procedimento riprende il suo corso dal momento in cui era rimasto sospeso e cessa l'esecuzione delle prescrizioni e degli obblighi </a:t>
            </a:r>
            <a:r>
              <a:rPr lang="it-IT" dirty="0" smtClean="0"/>
              <a:t>imposti</a:t>
            </a:r>
            <a:r>
              <a:rPr lang="it-IT" dirty="0" smtClean="0"/>
              <a:t>; il procedimento riprende con le regole proprie della fasi in cui era stato sospeso. Scarsa </a:t>
            </a:r>
            <a:r>
              <a:rPr lang="it-IT" dirty="0" err="1" smtClean="0"/>
              <a:t>dissuasività</a:t>
            </a:r>
            <a:r>
              <a:rPr lang="it-IT" dirty="0" smtClean="0"/>
              <a:t> dell’effetto.</a:t>
            </a:r>
          </a:p>
          <a:p>
            <a:r>
              <a:rPr lang="it-IT" dirty="0" smtClean="0"/>
              <a:t>Incompatibilità del magistrato che dispone la revoca al giudizio di merito.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96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505614"/>
            <a:ext cx="9601196" cy="1014094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Applicabilità dell’istituto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403798"/>
            <a:ext cx="9601196" cy="4227372"/>
          </a:xfrm>
        </p:spPr>
        <p:txBody>
          <a:bodyPr>
            <a:normAutofit fontScale="92500" lnSpcReduction="20000"/>
          </a:bodyPr>
          <a:lstStyle/>
          <a:p>
            <a:r>
              <a:rPr lang="it-IT" sz="2600" dirty="0" smtClean="0"/>
              <a:t>-  </a:t>
            </a:r>
            <a:r>
              <a:rPr lang="it-IT" sz="2600" dirty="0"/>
              <a:t>procedimenti per reati puniti con la sola pena edittale </a:t>
            </a:r>
            <a:r>
              <a:rPr lang="it-IT" sz="2600" dirty="0" smtClean="0"/>
              <a:t>pecuniaria;</a:t>
            </a:r>
          </a:p>
          <a:p>
            <a:pPr algn="just"/>
            <a:r>
              <a:rPr lang="it-IT" sz="2600" dirty="0" smtClean="0"/>
              <a:t>- procedimenti per reati puniti con </a:t>
            </a:r>
            <a:r>
              <a:rPr lang="it-IT" sz="2600" dirty="0"/>
              <a:t>la pena edittale detentiva non </a:t>
            </a:r>
            <a:r>
              <a:rPr lang="it-IT" sz="2600" dirty="0" smtClean="0"/>
              <a:t>superiore </a:t>
            </a:r>
            <a:r>
              <a:rPr lang="it-IT" sz="2600" dirty="0"/>
              <a:t>nel </a:t>
            </a:r>
            <a:r>
              <a:rPr lang="it-IT" sz="2600" dirty="0" smtClean="0"/>
              <a:t>massimo, </a:t>
            </a:r>
            <a:r>
              <a:rPr lang="it-IT" sz="2600" dirty="0"/>
              <a:t>a quattro anni, sola, congiunta o alternativa alla pena </a:t>
            </a:r>
            <a:r>
              <a:rPr lang="it-IT" sz="2600" dirty="0" smtClean="0"/>
              <a:t>pecuniaria;</a:t>
            </a:r>
          </a:p>
          <a:p>
            <a:r>
              <a:rPr lang="it-IT" sz="2600" dirty="0" smtClean="0"/>
              <a:t>- procedimenti per i seguenti </a:t>
            </a:r>
            <a:r>
              <a:rPr lang="it-IT" sz="2600" dirty="0" smtClean="0"/>
              <a:t>reati ( art  550/2 </a:t>
            </a:r>
            <a:r>
              <a:rPr lang="it-IT" sz="2600" dirty="0" err="1" smtClean="0"/>
              <a:t>cpp</a:t>
            </a:r>
            <a:r>
              <a:rPr lang="it-IT" sz="2600" dirty="0" smtClean="0"/>
              <a:t>:</a:t>
            </a:r>
            <a:endParaRPr lang="it-IT" sz="2600" dirty="0" smtClean="0"/>
          </a:p>
          <a:p>
            <a:r>
              <a:rPr lang="it-IT" sz="1900" dirty="0" smtClean="0"/>
              <a:t>A)violenza </a:t>
            </a:r>
            <a:r>
              <a:rPr lang="it-IT" sz="1900" dirty="0"/>
              <a:t>o minaccia a un pubblico </a:t>
            </a:r>
            <a:r>
              <a:rPr lang="it-IT" sz="1900" dirty="0" smtClean="0"/>
              <a:t>ufficiale;</a:t>
            </a:r>
          </a:p>
          <a:p>
            <a:r>
              <a:rPr lang="it-IT" sz="1900" dirty="0" smtClean="0"/>
              <a:t>B)</a:t>
            </a:r>
            <a:r>
              <a:rPr lang="it-IT" sz="1900" dirty="0"/>
              <a:t> resistenza a un pubblico </a:t>
            </a:r>
            <a:r>
              <a:rPr lang="it-IT" sz="1900" dirty="0" smtClean="0"/>
              <a:t>ufficiale;</a:t>
            </a:r>
          </a:p>
          <a:p>
            <a:r>
              <a:rPr lang="it-IT" sz="1900" dirty="0" smtClean="0"/>
              <a:t>C) </a:t>
            </a:r>
            <a:r>
              <a:rPr lang="it-IT" sz="1900" dirty="0"/>
              <a:t>oltraggio a un magistrato in udienza </a:t>
            </a:r>
            <a:r>
              <a:rPr lang="it-IT" sz="1900" dirty="0" smtClean="0"/>
              <a:t>aggravato;</a:t>
            </a:r>
          </a:p>
          <a:p>
            <a:r>
              <a:rPr lang="it-IT" sz="1900" dirty="0" smtClean="0"/>
              <a:t>D) </a:t>
            </a:r>
            <a:r>
              <a:rPr lang="it-IT" sz="1900" dirty="0"/>
              <a:t>violazione di sigilli </a:t>
            </a:r>
            <a:r>
              <a:rPr lang="it-IT" sz="1900" dirty="0" smtClean="0"/>
              <a:t>aggravata;</a:t>
            </a:r>
          </a:p>
          <a:p>
            <a:r>
              <a:rPr lang="it-IT" sz="1900" dirty="0" smtClean="0"/>
              <a:t>E) </a:t>
            </a:r>
            <a:r>
              <a:rPr lang="it-IT" sz="1900" dirty="0"/>
              <a:t>rissa </a:t>
            </a:r>
            <a:r>
              <a:rPr lang="it-IT" sz="1900" dirty="0" smtClean="0"/>
              <a:t>aggravata;</a:t>
            </a:r>
          </a:p>
          <a:p>
            <a:r>
              <a:rPr lang="it-IT" sz="1900" dirty="0" smtClean="0"/>
              <a:t>F) </a:t>
            </a:r>
            <a:r>
              <a:rPr lang="it-IT" sz="1900" dirty="0"/>
              <a:t>furto </a:t>
            </a:r>
            <a:r>
              <a:rPr lang="it-IT" sz="1900" dirty="0" smtClean="0"/>
              <a:t>aggravato;</a:t>
            </a:r>
          </a:p>
          <a:p>
            <a:r>
              <a:rPr lang="it-IT" sz="1900" dirty="0" smtClean="0"/>
              <a:t>G) ricettazione;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8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73947"/>
          </a:xfrm>
        </p:spPr>
        <p:txBody>
          <a:bodyPr>
            <a:normAutofit fontScale="90000"/>
          </a:bodyPr>
          <a:lstStyle/>
          <a:p>
            <a:r>
              <a:rPr lang="it-IT" sz="4900" dirty="0">
                <a:solidFill>
                  <a:srgbClr val="C00000"/>
                </a:solidFill>
              </a:rPr>
              <a:t>Divieto di riproposizione della richiesta di messa alla </a:t>
            </a:r>
            <a:r>
              <a:rPr lang="it-IT" sz="4900" dirty="0" smtClean="0">
                <a:solidFill>
                  <a:srgbClr val="C00000"/>
                </a:solidFill>
              </a:rPr>
              <a:t>prova:464 </a:t>
            </a:r>
            <a:r>
              <a:rPr lang="it-IT" sz="4900" dirty="0" err="1" smtClean="0">
                <a:solidFill>
                  <a:srgbClr val="C00000"/>
                </a:solidFill>
              </a:rPr>
              <a:t>nonies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In caso di esito negativo della prova ovvero di revoca </a:t>
            </a:r>
            <a:r>
              <a:rPr lang="it-IT" sz="4000" dirty="0"/>
              <a:t>dell'ordinanza di sospensione del </a:t>
            </a:r>
            <a:r>
              <a:rPr lang="it-IT" sz="4000" dirty="0" smtClean="0"/>
              <a:t>procedimento, </a:t>
            </a:r>
            <a:r>
              <a:rPr lang="it-IT" sz="4000" dirty="0"/>
              <a:t>l'istanza non può </a:t>
            </a:r>
            <a:r>
              <a:rPr lang="it-IT" sz="4000" dirty="0" smtClean="0"/>
              <a:t>più essere riproposta</a:t>
            </a:r>
            <a:r>
              <a:rPr lang="it-IT" sz="4000" dirty="0" smtClean="0"/>
              <a:t>.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033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83795"/>
          </a:xfrm>
        </p:spPr>
        <p:txBody>
          <a:bodyPr>
            <a:normAutofit fontScale="90000"/>
          </a:bodyPr>
          <a:lstStyle/>
          <a:p>
            <a:r>
              <a:rPr lang="it-IT" sz="4900" dirty="0">
                <a:solidFill>
                  <a:srgbClr val="C00000"/>
                </a:solidFill>
              </a:rPr>
              <a:t>Computo del periodo di messa alla prova dell'imputato in caso di revoca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- </a:t>
            </a: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caso di revoca </a:t>
            </a:r>
            <a:r>
              <a:rPr lang="it-IT" dirty="0" smtClean="0"/>
              <a:t>o </a:t>
            </a:r>
            <a:r>
              <a:rPr lang="it-IT" dirty="0"/>
              <a:t>di esito negativo della messa alla prova, il pubblico ministero, nel determinare la pena da eseguire, detrae un periodo corrispondente a quello della prova </a:t>
            </a:r>
            <a:r>
              <a:rPr lang="it-IT" dirty="0" smtClean="0"/>
              <a:t>eseguita</a:t>
            </a:r>
            <a:r>
              <a:rPr lang="it-IT" dirty="0" smtClean="0"/>
              <a:t>;</a:t>
            </a:r>
          </a:p>
          <a:p>
            <a:r>
              <a:rPr lang="it-IT" dirty="0" smtClean="0"/>
              <a:t>Per periodo di «prova eseguita» si deve intendere l’intervallo tra la sottoscrizione </a:t>
            </a:r>
            <a:r>
              <a:rPr lang="it-IT" dirty="0" err="1" smtClean="0"/>
              <a:t>dle</a:t>
            </a:r>
            <a:r>
              <a:rPr lang="it-IT" dirty="0" smtClean="0"/>
              <a:t> verbale e la data in cui diviene definitiva l’ordinanza di revoca. Prevedibile proliferare di impugnazioni contro la revoca per lucrare il </a:t>
            </a:r>
            <a:r>
              <a:rPr lang="it-IT" dirty="0" err="1" smtClean="0"/>
              <a:t>presofferto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periodo di esperimento non ha altra efficacia, in particolare è escluso che possa valere per la liberazione anticipata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/>
              <a:t>a</a:t>
            </a:r>
            <a:r>
              <a:rPr lang="it-IT" dirty="0" smtClean="0"/>
              <a:t>i </a:t>
            </a:r>
            <a:r>
              <a:rPr lang="it-IT" dirty="0"/>
              <a:t>fini della detrazione, tre giorni di prova sono equiparati a un giorno di reclusione o di arresto, ovvero a 250 euro di multa o di </a:t>
            </a:r>
            <a:r>
              <a:rPr lang="it-IT" dirty="0" smtClean="0"/>
              <a:t>ammenda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periodo di prova costituisce pertanto «</a:t>
            </a:r>
            <a:r>
              <a:rPr lang="it-IT" dirty="0" err="1" smtClean="0"/>
              <a:t>presofferto</a:t>
            </a:r>
            <a:r>
              <a:rPr lang="it-IT" dirty="0" smtClean="0"/>
              <a:t>» rispetto alla pena inflitta.</a:t>
            </a:r>
          </a:p>
          <a:p>
            <a:r>
              <a:rPr lang="it-IT" dirty="0" smtClean="0"/>
              <a:t>Si segnala la mancanza di norma espressa  che stabilisca l’inutilizzabilità processuale delle informazioni acquisite durante la prova. Comunque inutilizzabili gli atti e le considerazioni «valutative» degli operatori dell’UEPE confluite nel fascicolo di merito.</a:t>
            </a:r>
          </a:p>
          <a:p>
            <a:r>
              <a:rPr lang="it-IT" dirty="0" smtClean="0"/>
              <a:t>Le informazioni sottostanno alla stessa regola dell’art 228.</a:t>
            </a:r>
          </a:p>
          <a:p>
            <a:r>
              <a:rPr lang="it-IT" dirty="0" smtClean="0"/>
              <a:t>Recupero processuale  ex 234 o tramite testimonianza?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87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Grazie per l’attenzione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3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QUESTIONI APERTE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Rilevanza delle aggravanti, comuni speciali ad effetto speciale.</a:t>
            </a:r>
          </a:p>
          <a:p>
            <a:r>
              <a:rPr lang="it-IT" dirty="0" smtClean="0"/>
              <a:t>Cassazione , VI^,  34036/2014:  per determinare i reati che rientrano  nella </a:t>
            </a:r>
            <a:r>
              <a:rPr lang="it-IT" dirty="0" err="1" smtClean="0"/>
              <a:t>probation</a:t>
            </a:r>
            <a:r>
              <a:rPr lang="it-IT" dirty="0" smtClean="0"/>
              <a:t> di cui all’art 168 bis </a:t>
            </a:r>
            <a:r>
              <a:rPr lang="it-IT" dirty="0" err="1" smtClean="0"/>
              <a:t>cp</a:t>
            </a:r>
            <a:r>
              <a:rPr lang="it-IT" dirty="0" smtClean="0"/>
              <a:t>, deve guardarsi unicamente alla pena massima prevista per ciascuna ipotesi di reato, con esclusione </a:t>
            </a:r>
            <a:r>
              <a:rPr lang="it-IT" dirty="0" err="1" smtClean="0"/>
              <a:t>dle</a:t>
            </a:r>
            <a:r>
              <a:rPr lang="it-IT" dirty="0" smtClean="0"/>
              <a:t> rilievo di qualsiasi specie di aggravante.</a:t>
            </a:r>
          </a:p>
          <a:p>
            <a:r>
              <a:rPr lang="it-IT" dirty="0" smtClean="0"/>
              <a:t>Contestazione errata di fattispecie che non consente la </a:t>
            </a:r>
            <a:r>
              <a:rPr lang="it-IT" dirty="0" err="1" smtClean="0"/>
              <a:t>probation</a:t>
            </a:r>
            <a:r>
              <a:rPr lang="it-IT" dirty="0" smtClean="0"/>
              <a:t>: possibili soluzioni.</a:t>
            </a:r>
          </a:p>
          <a:p>
            <a:r>
              <a:rPr lang="it-IT" sz="1900" dirty="0" smtClean="0"/>
              <a:t>Impraticabilità della derubricazione per la </a:t>
            </a:r>
            <a:r>
              <a:rPr lang="it-IT" sz="1900" dirty="0" err="1" smtClean="0"/>
              <a:t>probation</a:t>
            </a:r>
            <a:r>
              <a:rPr lang="it-IT" sz="1900" dirty="0" smtClean="0"/>
              <a:t> chiesta in fase d’indagine ove è necessario il consenso del p.m., escluso per definizione se il p.m. contesta un reato che non consente. </a:t>
            </a:r>
          </a:p>
          <a:p>
            <a:r>
              <a:rPr lang="it-IT" dirty="0" smtClean="0"/>
              <a:t>- </a:t>
            </a:r>
            <a:r>
              <a:rPr lang="it-IT" sz="1800" dirty="0" smtClean="0"/>
              <a:t>ammissione dell’istanza con derubricazione da parte del giudice </a:t>
            </a:r>
          </a:p>
          <a:p>
            <a:r>
              <a:rPr lang="it-IT" sz="1800" dirty="0" smtClean="0"/>
              <a:t>- rigetto dell’istanza con riproposizione ed eventuale accoglimento all’esito dell’istruttoria dibattimentale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69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Conseguenze della messa alla prova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- </a:t>
            </a:r>
            <a:r>
              <a:rPr lang="it-IT" sz="2800" dirty="0"/>
              <a:t>prestazione di condotte volte all'eliminazione delle conseguenze dannose o pericolose derivanti dal </a:t>
            </a:r>
            <a:r>
              <a:rPr lang="it-IT" sz="2800" dirty="0" smtClean="0"/>
              <a:t>reato;</a:t>
            </a:r>
          </a:p>
          <a:p>
            <a:r>
              <a:rPr lang="it-IT" sz="2800" dirty="0" smtClean="0"/>
              <a:t>- </a:t>
            </a:r>
            <a:r>
              <a:rPr lang="it-IT" sz="2800" dirty="0"/>
              <a:t>risarcimento del danno </a:t>
            </a:r>
            <a:r>
              <a:rPr lang="it-IT" sz="2800" dirty="0" smtClean="0"/>
              <a:t>cagionato, ove possibile;</a:t>
            </a:r>
          </a:p>
          <a:p>
            <a:r>
              <a:rPr lang="it-IT" sz="2800" dirty="0" smtClean="0"/>
              <a:t>- </a:t>
            </a:r>
            <a:r>
              <a:rPr lang="it-IT" sz="2800" dirty="0"/>
              <a:t>affidamento dell'imputato al servizio sociale, per lo svolgimento di un </a:t>
            </a:r>
            <a:r>
              <a:rPr lang="it-IT" sz="2800" dirty="0" smtClean="0"/>
              <a:t>programma;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584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Il programma </a:t>
            </a:r>
            <a:r>
              <a:rPr lang="it-IT" b="1" dirty="0" smtClean="0">
                <a:solidFill>
                  <a:srgbClr val="C00000"/>
                </a:solidFill>
              </a:rPr>
              <a:t>può</a:t>
            </a:r>
            <a:r>
              <a:rPr lang="it-IT" dirty="0" smtClean="0">
                <a:solidFill>
                  <a:srgbClr val="C00000"/>
                </a:solidFill>
              </a:rPr>
              <a:t> includere: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408222"/>
            <a:ext cx="9601196" cy="3467646"/>
          </a:xfrm>
        </p:spPr>
        <p:txBody>
          <a:bodyPr/>
          <a:lstStyle/>
          <a:p>
            <a:r>
              <a:rPr lang="it-IT" dirty="0" smtClean="0"/>
              <a:t>- </a:t>
            </a:r>
            <a:r>
              <a:rPr lang="it-IT" dirty="0"/>
              <a:t>attività di volontariato di rilievo </a:t>
            </a:r>
            <a:r>
              <a:rPr lang="it-IT" dirty="0" smtClean="0"/>
              <a:t>sociale;</a:t>
            </a:r>
          </a:p>
          <a:p>
            <a:r>
              <a:rPr lang="it-IT" dirty="0" smtClean="0"/>
              <a:t>- </a:t>
            </a:r>
            <a:r>
              <a:rPr lang="it-IT" dirty="0"/>
              <a:t>osservanza di prescrizioni relative ai rapporti con il servizio sociale o con una struttura </a:t>
            </a:r>
            <a:r>
              <a:rPr lang="it-IT" dirty="0" smtClean="0"/>
              <a:t>sanitaria;</a:t>
            </a:r>
          </a:p>
          <a:p>
            <a:r>
              <a:rPr lang="it-IT" dirty="0" smtClean="0"/>
              <a:t>- </a:t>
            </a:r>
            <a:r>
              <a:rPr lang="it-IT" dirty="0"/>
              <a:t>osservanza di prescrizioni </a:t>
            </a:r>
            <a:r>
              <a:rPr lang="it-IT" dirty="0" smtClean="0"/>
              <a:t>relative alla dimora;</a:t>
            </a:r>
          </a:p>
          <a:p>
            <a:r>
              <a:rPr lang="it-IT" dirty="0" smtClean="0"/>
              <a:t>- </a:t>
            </a:r>
            <a:r>
              <a:rPr lang="it-IT" dirty="0"/>
              <a:t>osservanza di prescrizioni relative alla libertà di </a:t>
            </a:r>
            <a:r>
              <a:rPr lang="it-IT" dirty="0" smtClean="0"/>
              <a:t>movimento;</a:t>
            </a:r>
          </a:p>
          <a:p>
            <a:r>
              <a:rPr lang="it-IT" dirty="0" smtClean="0"/>
              <a:t>- </a:t>
            </a:r>
            <a:r>
              <a:rPr lang="it-IT" dirty="0"/>
              <a:t>divieto di frequentare determinati </a:t>
            </a:r>
            <a:r>
              <a:rPr lang="it-IT" dirty="0" smtClean="0"/>
              <a:t>locali;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51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0122" y="1752606"/>
            <a:ext cx="8158688" cy="2029051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La concessione della sospensione con messa alla prova è subordinata alla prestazione di lavoro di pubblica </a:t>
            </a:r>
            <a:r>
              <a:rPr lang="it-IT" sz="4000" dirty="0" smtClean="0">
                <a:solidFill>
                  <a:srgbClr val="C00000"/>
                </a:solidFill>
              </a:rPr>
              <a:t>utilità:</a:t>
            </a:r>
            <a:br>
              <a:rPr lang="it-IT" sz="4000" dirty="0" smtClean="0">
                <a:solidFill>
                  <a:srgbClr val="C00000"/>
                </a:solidFill>
              </a:rPr>
            </a:br>
            <a:r>
              <a:rPr lang="it-IT" sz="4000" dirty="0" smtClean="0">
                <a:solidFill>
                  <a:srgbClr val="C00000"/>
                </a:solidFill>
              </a:rPr>
              <a:t>art 186 bis co.3 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12036" y="3781657"/>
            <a:ext cx="8158690" cy="95454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dirty="0" smtClean="0"/>
              <a:t>Aspetto retributivo dell’istituto della messa alla prova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9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746975"/>
            <a:ext cx="9601196" cy="86288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La prestazione di lavoro di pubblica utilità :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712889"/>
            <a:ext cx="9601196" cy="4162979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- consiste in una </a:t>
            </a:r>
            <a:r>
              <a:rPr lang="it-IT" sz="2000" dirty="0" smtClean="0"/>
              <a:t>prestazione di lavoro  </a:t>
            </a:r>
            <a:r>
              <a:rPr lang="it-IT" sz="2000" dirty="0" smtClean="0"/>
              <a:t>non retribuita;</a:t>
            </a:r>
          </a:p>
          <a:p>
            <a:r>
              <a:rPr lang="it-IT" sz="2000" dirty="0" smtClean="0"/>
              <a:t>- viene affidata </a:t>
            </a:r>
            <a:r>
              <a:rPr lang="it-IT" sz="2000" dirty="0"/>
              <a:t>tenendo conto anche delle specifiche professionalità ed attitudini lavorative </a:t>
            </a:r>
            <a:r>
              <a:rPr lang="it-IT" sz="2000" dirty="0" smtClean="0"/>
              <a:t>dell'imputato;</a:t>
            </a:r>
          </a:p>
          <a:p>
            <a:r>
              <a:rPr lang="it-IT" sz="2000" dirty="0" smtClean="0"/>
              <a:t>- ha una durata </a:t>
            </a:r>
            <a:r>
              <a:rPr lang="it-IT" sz="2000" dirty="0"/>
              <a:t>non inferiore a dieci giorni, anche non </a:t>
            </a:r>
            <a:r>
              <a:rPr lang="it-IT" sz="2000" dirty="0" smtClean="0"/>
              <a:t>continuativi;</a:t>
            </a:r>
          </a:p>
          <a:p>
            <a:r>
              <a:rPr lang="it-IT" sz="2000" dirty="0" smtClean="0"/>
              <a:t>- deve </a:t>
            </a:r>
            <a:r>
              <a:rPr lang="it-IT" sz="2000" dirty="0" smtClean="0"/>
              <a:t>essere </a:t>
            </a:r>
            <a:r>
              <a:rPr lang="it-IT" sz="2000" dirty="0" smtClean="0"/>
              <a:t>a favore della collettività;</a:t>
            </a:r>
          </a:p>
          <a:p>
            <a:r>
              <a:rPr lang="it-IT" sz="2000" dirty="0" smtClean="0"/>
              <a:t>- è </a:t>
            </a:r>
            <a:r>
              <a:rPr lang="it-IT" sz="2000" dirty="0"/>
              <a:t>da svolgere presso lo Stato, le regioni, le province, i comuni, le aziende sanitarie o presso enti o organizzazioni, anche internazionali, che operano in Italia, di assistenza sociale, sanitaria e di </a:t>
            </a:r>
            <a:r>
              <a:rPr lang="it-IT" sz="2000" dirty="0" smtClean="0"/>
              <a:t>volontariato;</a:t>
            </a:r>
          </a:p>
          <a:p>
            <a:r>
              <a:rPr lang="it-IT" sz="2000" dirty="0" smtClean="0"/>
              <a:t>- </a:t>
            </a:r>
            <a:r>
              <a:rPr lang="it-IT" sz="2000" dirty="0"/>
              <a:t>è svolta con modalità che non pregiudichino le esigenze di lavoro, di studio, di famiglia e di salute </a:t>
            </a:r>
            <a:r>
              <a:rPr lang="it-IT" sz="2000" dirty="0" smtClean="0"/>
              <a:t>dell'imputato;</a:t>
            </a:r>
          </a:p>
          <a:p>
            <a:r>
              <a:rPr lang="it-IT" sz="2000" dirty="0" smtClean="0"/>
              <a:t>- </a:t>
            </a:r>
            <a:r>
              <a:rPr lang="it-IT" sz="2000" dirty="0"/>
              <a:t>la </a:t>
            </a:r>
            <a:r>
              <a:rPr lang="it-IT" sz="2000" dirty="0" smtClean="0"/>
              <a:t>durata </a:t>
            </a:r>
            <a:r>
              <a:rPr lang="it-IT" sz="2000" dirty="0"/>
              <a:t>giornaliera non può superare le otto </a:t>
            </a:r>
            <a:r>
              <a:rPr lang="it-IT" sz="2000" dirty="0" smtClean="0"/>
              <a:t>ore;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43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1783533"/>
            <a:ext cx="9601196" cy="3947311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C00000"/>
                </a:solidFill>
              </a:rPr>
              <a:t>La sospensione con messa alla prova può esser concessa solo UNA </a:t>
            </a:r>
            <a:r>
              <a:rPr lang="it-IT" sz="5400" dirty="0" smtClean="0">
                <a:solidFill>
                  <a:srgbClr val="C00000"/>
                </a:solidFill>
              </a:rPr>
              <a:t>V</a:t>
            </a:r>
            <a:r>
              <a:rPr lang="it-IT" sz="5400" dirty="0" smtClean="0">
                <a:solidFill>
                  <a:srgbClr val="C00000"/>
                </a:solidFill>
              </a:rPr>
              <a:t>OLTA</a:t>
            </a:r>
            <a:br>
              <a:rPr lang="it-IT" sz="5400" dirty="0" smtClean="0">
                <a:solidFill>
                  <a:srgbClr val="C00000"/>
                </a:solidFill>
              </a:rPr>
            </a:br>
            <a:r>
              <a:rPr lang="it-IT" sz="5400" dirty="0" smtClean="0">
                <a:solidFill>
                  <a:srgbClr val="C00000"/>
                </a:solidFill>
              </a:rPr>
              <a:t>osservazioni</a:t>
            </a:r>
            <a:endParaRPr lang="it-IT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669</TotalTime>
  <Words>2597</Words>
  <Application>Microsoft Office PowerPoint</Application>
  <PresentationFormat>Personalizzato</PresentationFormat>
  <Paragraphs>151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Organico</vt:lpstr>
      <vt:lpstr>La sospensione del procedimento con messa alla prova</vt:lpstr>
      <vt:lpstr>Norme  sostanziali</vt:lpstr>
      <vt:lpstr>Applicabilità dell’istituto</vt:lpstr>
      <vt:lpstr>QUESTIONI APERTE</vt:lpstr>
      <vt:lpstr>Conseguenze della messa alla prova</vt:lpstr>
      <vt:lpstr>Il programma può includere:</vt:lpstr>
      <vt:lpstr>La concessione della sospensione con messa alla prova è subordinata alla prestazione di lavoro di pubblica utilità: art 186 bis co.3 </vt:lpstr>
      <vt:lpstr>La prestazione di lavoro di pubblica utilità :</vt:lpstr>
      <vt:lpstr>La sospensione con messa alla prova può esser concessa solo UNA VOLTA osservazioni</vt:lpstr>
      <vt:lpstr>Soggetti esclusi</vt:lpstr>
      <vt:lpstr>Effetti del provvedimento di sospensione del procedimento con messa alla prova art.  168-ter cp</vt:lpstr>
      <vt:lpstr>Casi di revoca della sospensione del procedimento  con messa alla prova: 3 casi tassativi</vt:lpstr>
      <vt:lpstr>Norme processuali</vt:lpstr>
      <vt:lpstr>Richiesta della sospensione del procedimento con messa alla prova</vt:lpstr>
      <vt:lpstr>Quando formulare la richiesta di sospensione</vt:lpstr>
      <vt:lpstr>Documenti da allegare all’istanza</vt:lpstr>
      <vt:lpstr>Programma di trattamento: contenuto</vt:lpstr>
      <vt:lpstr>Facoltà del giudice</vt:lpstr>
      <vt:lpstr>Richiesta di sospensione del procedimento con messa alla prova nel corso delle indagini preliminari: analogie e difformità dal modello dell’art 447</vt:lpstr>
      <vt:lpstr>Provvedimenti del giudice nell’udienza prevista dall’art 464-quater</vt:lpstr>
      <vt:lpstr>Criteri per l’ammissione: 464-quater/3-4</vt:lpstr>
      <vt:lpstr>Limite temporale massimo di sospensione decorrente dalla sottoscrizione del verbale di messa alla prova</vt:lpstr>
      <vt:lpstr>Impugnazioni</vt:lpstr>
      <vt:lpstr>Non applicabilità dell’articolo 75, comma 3</vt:lpstr>
      <vt:lpstr>Riproposizione dell’istanza respinta durante l’indagine preliminare</vt:lpstr>
      <vt:lpstr>Esecuzione dell’ordinanza i contenuti dell’ordinanza sono di competenza del giudice </vt:lpstr>
      <vt:lpstr>Acquisizione di prove durante la sospensione del procedimento con messa alla prova: 464 sexies </vt:lpstr>
      <vt:lpstr>Esito della messa alla prova </vt:lpstr>
      <vt:lpstr>Revoca dell’ordinanza: 464-octies</vt:lpstr>
      <vt:lpstr>Divieto di riproposizione della richiesta di messa alla prova:464 nonies </vt:lpstr>
      <vt:lpstr>Computo del periodo di messa alla prova dell'imputato in caso di revoca </vt:lpstr>
      <vt:lpstr>Grazie per l’attenzione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sospensione del procedimento con messa alla prova</dc:title>
  <dc:creator>francesco lomurno</dc:creator>
  <cp:lastModifiedBy>assistenza</cp:lastModifiedBy>
  <cp:revision>48</cp:revision>
  <dcterms:created xsi:type="dcterms:W3CDTF">2015-02-14T09:56:26Z</dcterms:created>
  <dcterms:modified xsi:type="dcterms:W3CDTF">2015-02-20T13:23:07Z</dcterms:modified>
</cp:coreProperties>
</file>